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</p:sldMasterIdLst>
  <p:notesMasterIdLst>
    <p:notesMasterId r:id="rId42"/>
  </p:notesMasterIdLst>
  <p:sldIdLst>
    <p:sldId id="256" r:id="rId2"/>
    <p:sldId id="365" r:id="rId3"/>
    <p:sldId id="366" r:id="rId4"/>
    <p:sldId id="358" r:id="rId5"/>
    <p:sldId id="359" r:id="rId6"/>
    <p:sldId id="337" r:id="rId7"/>
    <p:sldId id="349" r:id="rId8"/>
    <p:sldId id="370" r:id="rId9"/>
    <p:sldId id="419" r:id="rId10"/>
    <p:sldId id="423" r:id="rId11"/>
    <p:sldId id="424" r:id="rId12"/>
    <p:sldId id="364" r:id="rId13"/>
    <p:sldId id="363" r:id="rId14"/>
    <p:sldId id="342" r:id="rId15"/>
    <p:sldId id="350" r:id="rId16"/>
    <p:sldId id="368" r:id="rId17"/>
    <p:sldId id="404" r:id="rId18"/>
    <p:sldId id="257" r:id="rId19"/>
    <p:sldId id="275" r:id="rId20"/>
    <p:sldId id="260" r:id="rId21"/>
    <p:sldId id="402" r:id="rId22"/>
    <p:sldId id="276" r:id="rId23"/>
    <p:sldId id="400" r:id="rId24"/>
    <p:sldId id="401" r:id="rId25"/>
    <p:sldId id="279" r:id="rId26"/>
    <p:sldId id="269" r:id="rId27"/>
    <p:sldId id="270" r:id="rId28"/>
    <p:sldId id="272" r:id="rId29"/>
    <p:sldId id="403" r:id="rId30"/>
    <p:sldId id="271" r:id="rId31"/>
    <p:sldId id="273" r:id="rId32"/>
    <p:sldId id="274" r:id="rId33"/>
    <p:sldId id="261" r:id="rId34"/>
    <p:sldId id="265" r:id="rId35"/>
    <p:sldId id="262" r:id="rId36"/>
    <p:sldId id="266" r:id="rId37"/>
    <p:sldId id="263" r:id="rId38"/>
    <p:sldId id="267" r:id="rId39"/>
    <p:sldId id="264" r:id="rId40"/>
    <p:sldId id="268" r:id="rId41"/>
  </p:sldIdLst>
  <p:sldSz cx="12192000" cy="6858000"/>
  <p:notesSz cx="6997700" cy="9194800"/>
  <p:embeddedFontLst>
    <p:embeddedFont>
      <p:font typeface="ＭＳ Ｐゴシック" panose="020B0600070205080204" pitchFamily="34" charset="-128"/>
      <p:regular r:id="rId43"/>
    </p:embeddedFont>
    <p:embeddedFont>
      <p:font typeface="FreightMicro Pro Book"/>
      <p:regular r:id="rId44"/>
      <p:italic r:id="rId45"/>
    </p:embeddedFont>
    <p:embeddedFont>
      <p:font typeface="Open Sans ExtraBold" pitchFamily="2" charset="0"/>
      <p:bold r:id="rId46"/>
      <p:italic r:id="rId47"/>
      <p:boldItalic r:id="rId48"/>
    </p:embeddedFont>
    <p:embeddedFont>
      <p:font typeface="Open Sans Light" pitchFamily="2" charset="0"/>
      <p:regular r:id="rId49"/>
      <p:italic r:id="rId50"/>
    </p:embeddedFont>
    <p:embeddedFont>
      <p:font typeface="Source Code Pro" panose="020B0309030403020204" pitchFamily="34" charset="0"/>
      <p:regular r:id="rId51"/>
      <p:bold r:id="rId52"/>
      <p:italic r:id="rId53"/>
      <p:boldItalic r:id="rId54"/>
    </p:embeddedFont>
    <p:embeddedFont>
      <p:font typeface="Source Code Pro Medium" panose="020B0309030403020204" pitchFamily="34" charset="0"/>
      <p:regular r:id="rId55"/>
      <p:italic r:id="rId56"/>
    </p:embeddedFont>
    <p:embeddedFont>
      <p:font typeface="Wingdings 2" pitchFamily="2" charset="2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98"/>
    <p:restoredTop sz="96327"/>
  </p:normalViewPr>
  <p:slideViewPr>
    <p:cSldViewPr snapToGrid="0">
      <p:cViewPr varScale="1">
        <p:scale>
          <a:sx n="157" d="100"/>
          <a:sy n="157" d="100"/>
        </p:scale>
        <p:origin x="16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2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12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85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Book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9752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3774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0097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55686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44950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94002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r>
              <a:rPr lang="en-US" sz="788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7255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13037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96355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79772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3248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73516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Book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437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13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5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8588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7119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13854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47427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6498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6551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4725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8038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3716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7432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1148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54864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68580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reference/datamodel.html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#super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FC86-760B-6343-9D36-78DFBC97B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OOP Part 3</a:t>
            </a:r>
            <a:br>
              <a:rPr lang="en-US" dirty="0"/>
            </a:br>
            <a:r>
              <a:rPr lang="en-US" dirty="0"/>
              <a:t>Midterm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38B16-90BE-B448-A4A9-9B594D990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2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7F4A-189A-CF4E-841E-468CE72F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Use Inheritance?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E60A-7077-7E4B-D750-21901DF0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inheritance to </a:t>
            </a:r>
            <a:r>
              <a:rPr lang="en-US" i="1" dirty="0"/>
              <a:t>refine </a:t>
            </a:r>
            <a:r>
              <a:rPr lang="en-US" dirty="0"/>
              <a:t>the behavior of a parent.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example, our </a:t>
            </a:r>
            <a:r>
              <a:rPr lang="en-US" dirty="0" err="1"/>
              <a:t>BaseAccount</a:t>
            </a:r>
            <a:r>
              <a:rPr lang="en-US" dirty="0"/>
              <a:t> allows us to overdraft our account. </a:t>
            </a:r>
          </a:p>
          <a:p>
            <a:pPr marL="0" indent="0">
              <a:buNone/>
            </a:pPr>
            <a:r>
              <a:rPr lang="en-US" dirty="0"/>
              <a:t>We might want to protect against this: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class </a:t>
            </a:r>
            <a:r>
              <a:rPr lang="en-US" sz="2000" dirty="0" err="1">
                <a:latin typeface="Source Code Pro" panose="020B0509030403020204" pitchFamily="49" charset="77"/>
              </a:rPr>
              <a:t>CheckingAccount</a:t>
            </a:r>
            <a:r>
              <a:rPr lang="en-US" sz="2000" dirty="0">
                <a:latin typeface="Source Code Pro" panose="020B0509030403020204" pitchFamily="49" charset="77"/>
              </a:rPr>
              <a:t>(</a:t>
            </a:r>
            <a:r>
              <a:rPr lang="en-US" sz="2000" dirty="0" err="1">
                <a:latin typeface="Source Code Pro" panose="020B0509030403020204" pitchFamily="49" charset="77"/>
              </a:rPr>
              <a:t>BaseAccount</a:t>
            </a:r>
            <a:r>
              <a:rPr lang="en-US" sz="2000" dirty="0">
                <a:latin typeface="Source Code Pro" panose="020B0509030403020204" pitchFamily="49" charset="77"/>
              </a:rPr>
              <a:t>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# (…omitted…)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def withdraw(self, amount):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if </a:t>
            </a:r>
            <a:r>
              <a:rPr lang="en-US" sz="2000" dirty="0" err="1">
                <a:latin typeface="Source Code Pro" panose="020B0509030403020204" pitchFamily="49" charset="77"/>
              </a:rPr>
              <a:t>self.account_balance</a:t>
            </a:r>
            <a:r>
              <a:rPr lang="en-US" sz="2000" dirty="0">
                <a:latin typeface="Source Code Pro" panose="020B0509030403020204" pitchFamily="49" charset="77"/>
              </a:rPr>
              <a:t>() - amount &lt; 0: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    return "ERROR: You are not allowed to overdraft a </a:t>
            </a:r>
            <a:r>
              <a:rPr lang="en-US" sz="2000" dirty="0" err="1">
                <a:latin typeface="Source Code Pro" panose="020B0509030403020204" pitchFamily="49" charset="77"/>
              </a:rPr>
              <a:t>CheckingAccount</a:t>
            </a:r>
            <a:r>
              <a:rPr lang="en-US" sz="2000" dirty="0">
                <a:latin typeface="Source Code Pro" panose="020B0509030403020204" pitchFamily="49" charset="77"/>
              </a:rPr>
              <a:t>."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return </a:t>
            </a:r>
            <a:r>
              <a:rPr lang="en-US" sz="2000" b="1" dirty="0">
                <a:latin typeface="Source Code Pro" panose="020B0509030403020204" pitchFamily="49" charset="77"/>
              </a:rPr>
              <a:t>super()</a:t>
            </a:r>
            <a:r>
              <a:rPr lang="en-US" sz="2000" dirty="0">
                <a:latin typeface="Source Code Pro" panose="020B0509030403020204" pitchFamily="49" charset="77"/>
              </a:rPr>
              <a:t>.withdraw(amount)</a:t>
            </a:r>
          </a:p>
        </p:txBody>
      </p:sp>
    </p:spTree>
    <p:extLst>
      <p:ext uri="{BB962C8B-B14F-4D97-AF65-F5344CB8AC3E}">
        <p14:creationId xmlns:p14="http://schemas.microsoft.com/office/powerpoint/2010/main" val="3141304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C184-4DCB-FAFC-92CB-50CAB349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&amp; Class Attributes -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4D213-FDB0-23A3-8B27-5F1992EB0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Previously, we wrote something like this:</a:t>
            </a:r>
            <a:br>
              <a:rPr lang="en-US" dirty="0"/>
            </a:br>
            <a:endParaRPr lang="en-US" sz="20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000" b="0" dirty="0">
                <a:effectLst/>
                <a:latin typeface="Source Code Pro" panose="020B0509030403020204" pitchFamily="49" charset="77"/>
              </a:rPr>
              <a:t>class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SavingsAccount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(</a:t>
            </a:r>
            <a:r>
              <a:rPr lang="en-US" sz="2000" b="0" i="1" dirty="0" err="1">
                <a:effectLst/>
                <a:latin typeface="Source Code Pro" panose="020B0509030403020204" pitchFamily="49" charset="77"/>
              </a:rPr>
              <a:t>BaseAccount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interest_rate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 = 0.02</a:t>
            </a:r>
          </a:p>
          <a:p>
            <a:pPr marL="0" indent="0">
              <a:buNone/>
            </a:pPr>
            <a:br>
              <a:rPr lang="en-US" sz="2000" b="0" dirty="0">
                <a:effectLst/>
                <a:latin typeface="Source Code Pro" panose="020B0509030403020204" pitchFamily="49" charset="77"/>
              </a:rPr>
            </a:br>
            <a:r>
              <a:rPr lang="en-US" sz="2000" b="0" dirty="0">
                <a:effectLst/>
                <a:latin typeface="Source Code Pro" panose="020B0509030403020204" pitchFamily="49" charset="77"/>
              </a:rPr>
              <a:t>    def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accrue_interest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(self):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self._balance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 =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self._balance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 * (1 + </a:t>
            </a:r>
            <a:r>
              <a:rPr lang="en-US" sz="2000" b="1" dirty="0" err="1">
                <a:effectLst/>
                <a:latin typeface="Source Code Pro" panose="020B0509030403020204" pitchFamily="49" charset="77"/>
              </a:rPr>
              <a:t>SavingsAccount.interest_rate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b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What happens when we have a new subclass?</a:t>
            </a:r>
            <a:endParaRPr lang="en-US" sz="2000" b="0" dirty="0">
              <a:effectLst/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000" b="0" dirty="0">
                <a:effectLst/>
                <a:latin typeface="Source Code Pro" panose="020B0509030403020204" pitchFamily="49" charset="77"/>
              </a:rPr>
              <a:t>class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RetirementSavingsAccount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(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SavingsAccount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):</a:t>
            </a:r>
          </a:p>
          <a:p>
            <a:pPr marL="0" indent="0">
              <a:buNone/>
            </a:pPr>
            <a:r>
              <a:rPr lang="en-US" sz="2000" b="0" dirty="0">
                <a:effectLst/>
                <a:latin typeface="Source Code Pro" panose="020B0509030403020204" pitchFamily="49" charset="77"/>
              </a:rPr>
              <a:t>    </a:t>
            </a:r>
            <a:r>
              <a:rPr lang="en-US" sz="2000" b="0" dirty="0" err="1">
                <a:effectLst/>
                <a:latin typeface="Source Code Pro" panose="020B0509030403020204" pitchFamily="49" charset="77"/>
              </a:rPr>
              <a:t>interest_rate</a:t>
            </a:r>
            <a:r>
              <a:rPr lang="en-US" sz="2000" b="0" dirty="0">
                <a:effectLst/>
                <a:latin typeface="Source Code Pro" panose="020B0509030403020204" pitchFamily="49" charset="77"/>
              </a:rPr>
              <a:t> = 0.05</a:t>
            </a:r>
            <a:endParaRPr lang="en-US" sz="20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b="1" dirty="0">
                <a:effectLst/>
                <a:latin typeface="Source Code Pro" panose="020B0509030403020204" pitchFamily="49" charset="77"/>
              </a:rPr>
              <a:t>Solution: </a:t>
            </a:r>
            <a:r>
              <a:rPr lang="en-US" dirty="0">
                <a:effectLst/>
                <a:latin typeface="Source Code Pro" panose="020B0509030403020204" pitchFamily="49" charset="77"/>
              </a:rPr>
              <a:t>use </a:t>
            </a:r>
            <a:r>
              <a:rPr lang="en-US" dirty="0" err="1">
                <a:effectLst/>
                <a:latin typeface="Source Code Pro" panose="020B0509030403020204" pitchFamily="49" charset="77"/>
              </a:rPr>
              <a:t>self.interest_rate</a:t>
            </a:r>
            <a:r>
              <a:rPr lang="en-US" dirty="0">
                <a:effectLst/>
                <a:latin typeface="Source Code Pro" panose="020B0509030403020204" pitchFamily="49" charset="77"/>
              </a:rPr>
              <a:t> </a:t>
            </a:r>
            <a:r>
              <a:rPr lang="en-US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instead, which will look up the appropriate attribute. </a:t>
            </a:r>
            <a:br>
              <a:rPr lang="en-US" b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endParaRPr lang="en-US" sz="2000" b="0" dirty="0">
              <a:effectLst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54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Object-Oriented Programming:</a:t>
            </a:r>
            <a:br>
              <a:rPr lang="en-US" dirty="0"/>
            </a:br>
            <a:r>
              <a:rPr lang="en-US" dirty="0"/>
              <a:t>"Magic" Methods</a:t>
            </a:r>
          </a:p>
        </p:txBody>
      </p:sp>
    </p:spTree>
    <p:extLst>
      <p:ext uri="{BB962C8B-B14F-4D97-AF65-F5344CB8AC3E}">
        <p14:creationId xmlns:p14="http://schemas.microsoft.com/office/powerpoint/2010/main" val="11737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656B-C2CE-6541-B503-0DDD5B82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E291-2C1C-FF45-8F1A-ACF9950DC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Python's Special Methods define built-in properties</a:t>
            </a: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1"/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init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 # Called when making a new instance</a:t>
            </a:r>
          </a:p>
          <a:p>
            <a:pPr lvl="1"/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__sub__ # Maps to the - operator</a:t>
            </a:r>
          </a:p>
          <a:p>
            <a:pPr lvl="1"/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__str__ # Called when we call print()</a:t>
            </a:r>
          </a:p>
          <a:p>
            <a:pPr lvl="1"/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 # Called in the interpreter</a:t>
            </a:r>
          </a:p>
        </p:txBody>
      </p:sp>
    </p:spTree>
    <p:extLst>
      <p:ext uri="{BB962C8B-B14F-4D97-AF65-F5344CB8AC3E}">
        <p14:creationId xmlns:p14="http://schemas.microsoft.com/office/powerpoint/2010/main" val="92397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Initialization Method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1800" y="2075794"/>
            <a:ext cx="7010400" cy="4401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class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BaseAccount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__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__(self, name,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):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self.name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name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self.balance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</a:p>
          <a:p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account_name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</a:t>
            </a:r>
            <a:r>
              <a:rPr lang="en-US" sz="2800" dirty="0" err="1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.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name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account_balance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self.balance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withdraw(self, amount):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self.balance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-= amount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self.balance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172201" y="3124200"/>
            <a:ext cx="2915881" cy="978932"/>
            <a:chOff x="3886200" y="2667000"/>
            <a:chExt cx="2915881" cy="978932"/>
          </a:xfrm>
        </p:grpSpPr>
        <p:sp>
          <p:nvSpPr>
            <p:cNvPr id="13" name="TextBox 12"/>
            <p:cNvSpPr txBox="1"/>
            <p:nvPr/>
          </p:nvSpPr>
          <p:spPr>
            <a:xfrm>
              <a:off x="5486400" y="3276600"/>
              <a:ext cx="1315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FreightSans Pro Book" panose="02000606030000020004" pitchFamily="2" charset="0"/>
                </a:rPr>
                <a:t>return None</a:t>
              </a: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3886200" y="2667000"/>
              <a:ext cx="1676400" cy="8382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BB4C1E0-9C01-B045-AF3C-02F66B39766A}"/>
              </a:ext>
            </a:extLst>
          </p:cNvPr>
          <p:cNvSpPr txBox="1"/>
          <p:nvPr/>
        </p:nvSpPr>
        <p:spPr>
          <a:xfrm>
            <a:off x="762000" y="1098034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init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</a:t>
            </a:r>
            <a:r>
              <a:rPr lang="en-US" dirty="0"/>
              <a:t> is called automatically when we write:</a:t>
            </a:r>
            <a:br>
              <a:rPr lang="en-US" dirty="0"/>
            </a:br>
            <a:r>
              <a:rPr lang="en-US" dirty="0"/>
              <a:t>   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my_account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BaseAccount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('me', 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176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special methods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1447800"/>
            <a:ext cx="8305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class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BaseAccount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	… (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etc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removed)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deposit(self, amount):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self._balance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+= amount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self._balance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en-US" dirty="0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repr</a:t>
            </a:r>
            <a:r>
              <a:rPr lang="en-US" dirty="0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'&lt; ' +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str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(self._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acct_no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 +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       '[' +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str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self._name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 + '] &gt;'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en-US" dirty="0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str</a:t>
            </a:r>
            <a:r>
              <a:rPr lang="en-US" dirty="0">
                <a:solidFill>
                  <a:srgbClr val="0000FF"/>
                </a:solidFill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return 'Account: ' +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str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(self._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acct_no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 +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       '[' +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str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self._name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 + ']'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show_accounts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for account in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BaseAccount.accounts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    print(account)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38800" y="4114800"/>
            <a:ext cx="14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reightSans Pro Book" panose="02000606030000020004" pitchFamily="2" charset="0"/>
              </a:rPr>
              <a:t>Goal: readable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D71D0-07DE-EA4E-8BA5-E43BC0CA776F}"/>
              </a:ext>
            </a:extLst>
          </p:cNvPr>
          <p:cNvSpPr txBox="1"/>
          <p:nvPr/>
        </p:nvSpPr>
        <p:spPr>
          <a:xfrm>
            <a:off x="6908863" y="2971800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reightSans Pro Book" panose="02000606030000020004" pitchFamily="2" charset="0"/>
              </a:rPr>
              <a:t>Goal: unambiguous</a:t>
            </a:r>
          </a:p>
        </p:txBody>
      </p:sp>
    </p:spTree>
    <p:extLst>
      <p:ext uri="{BB962C8B-B14F-4D97-AF65-F5344CB8AC3E}">
        <p14:creationId xmlns:p14="http://schemas.microsoft.com/office/powerpoint/2010/main" val="418101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4221-AB87-1742-B0F3-04597FF2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Magic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68C81-1ED4-5C45-B2D8-D738DB132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will </a:t>
            </a:r>
            <a:r>
              <a:rPr lang="en-US" sz="2800" b="1" dirty="0"/>
              <a:t>not</a:t>
            </a:r>
            <a:r>
              <a:rPr lang="en-US" sz="2800" dirty="0"/>
              <a:t> go through an exhaustive list!</a:t>
            </a:r>
          </a:p>
          <a:p>
            <a:r>
              <a:rPr lang="en-US" sz="2800" dirty="0"/>
              <a:t> Magic Methods start and end with "double underscores"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</a:t>
            </a:r>
          </a:p>
          <a:p>
            <a:r>
              <a:rPr lang="en-US" sz="2800" dirty="0"/>
              <a:t>They map to built-in functionality in Python. Many are logical names: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77"/>
              </a:rPr>
              <a:t>__</a:t>
            </a:r>
            <a:r>
              <a:rPr lang="en-US" sz="2800" dirty="0" err="1">
                <a:latin typeface="Source Code Pro" panose="020B0509030403020204" pitchFamily="49" charset="77"/>
              </a:rPr>
              <a:t>init</a:t>
            </a:r>
            <a:r>
              <a:rPr lang="en-US" sz="2800" dirty="0">
                <a:latin typeface="Source Code Pro" panose="020B0509030403020204" pitchFamily="49" charset="77"/>
              </a:rPr>
              <a:t>__ → </a:t>
            </a:r>
            <a:r>
              <a:rPr lang="en-US" sz="2800" dirty="0"/>
              <a:t>Class Constructor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__add__ →</a:t>
            </a:r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+</a:t>
            </a:r>
            <a:r>
              <a:rPr lang="en-US" sz="2800" dirty="0"/>
              <a:t> operator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__sub__ →</a:t>
            </a:r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-</a:t>
            </a:r>
            <a:r>
              <a:rPr lang="en-US" sz="2800" dirty="0"/>
              <a:t> operator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</a:t>
            </a:r>
            <a:r>
              <a:rPr lang="en-US" sz="2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getitem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__ →</a:t>
            </a:r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[]</a:t>
            </a:r>
            <a:r>
              <a:rPr lang="en-US" sz="2800" dirty="0"/>
              <a:t> operator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77"/>
              </a:rPr>
              <a:t>__</a:t>
            </a:r>
            <a:r>
              <a:rPr lang="en-US" sz="2800" dirty="0" err="1">
                <a:latin typeface="Source Code Pro" panose="020B0509030403020204" pitchFamily="49" charset="77"/>
              </a:rPr>
              <a:t>repr</a:t>
            </a:r>
            <a:r>
              <a:rPr lang="en-US" sz="2800" dirty="0">
                <a:latin typeface="Source Code Pro" panose="020B0509030403020204" pitchFamily="49" charset="77"/>
              </a:rPr>
              <a:t>__ and __str__  → </a:t>
            </a:r>
            <a:r>
              <a:rPr lang="en-US" sz="2800" dirty="0"/>
              <a:t> control output</a:t>
            </a:r>
          </a:p>
          <a:p>
            <a:r>
              <a:rPr lang="en-US" sz="2800" dirty="0"/>
              <a:t> A longer list for the curious: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https://docs.python.org/3/reference/datamodel.html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930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FC86-760B-6343-9D36-78DFBC97B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38B16-90BE-B448-A4A9-9B594D990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98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463E-245A-A548-8131-67B4B68B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&amp;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ECDE-7BEE-084F-8120-708831DC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Midterm: </a:t>
            </a:r>
          </a:p>
          <a:p>
            <a:pPr lvl="1"/>
            <a:r>
              <a:rPr lang="en-US" dirty="0"/>
              <a:t> 2 hours, 120 Minutes</a:t>
            </a:r>
          </a:p>
          <a:p>
            <a:pPr lvl="1"/>
            <a:r>
              <a:rPr lang="en-US" dirty="0"/>
              <a:t> 5  </a:t>
            </a:r>
            <a:r>
              <a:rPr lang="en-US" b="1" dirty="0"/>
              <a:t>Handwritten</a:t>
            </a:r>
            <a:r>
              <a:rPr lang="en-US" dirty="0"/>
              <a:t> Cheat sheets – More than ~3 is counter-productive</a:t>
            </a:r>
          </a:p>
          <a:p>
            <a:pPr lvl="1"/>
            <a:r>
              <a:rPr lang="en-US" dirty="0"/>
              <a:t> 1 CS88 Provided Reference Sheet</a:t>
            </a:r>
          </a:p>
          <a:p>
            <a:r>
              <a:rPr lang="en-US" dirty="0"/>
              <a:t>Remember: HW6 / Lab 6 due next week, but are in scope.</a:t>
            </a:r>
          </a:p>
        </p:txBody>
      </p:sp>
    </p:spTree>
    <p:extLst>
      <p:ext uri="{BB962C8B-B14F-4D97-AF65-F5344CB8AC3E}">
        <p14:creationId xmlns:p14="http://schemas.microsoft.com/office/powerpoint/2010/main" val="3843540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1261-B948-5A6F-0B38-86A0FEAA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32500-3EAB-BA3C-787B-BC5FE7FB4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/>
              <a:t>You are not your grades!</a:t>
            </a:r>
          </a:p>
          <a:p>
            <a:pPr marL="0" indent="0" algn="ctr">
              <a:buNone/>
            </a:pPr>
            <a:r>
              <a:rPr lang="en-US" sz="6000" dirty="0"/>
              <a:t>Do your best!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628D5-D10A-8493-1612-ACFDD86254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44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/>
          <a:p>
            <a:r>
              <a:rPr lang="en-US" dirty="0"/>
              <a:t>Object-Oriented Programming:</a:t>
            </a:r>
            <a:br>
              <a:rPr lang="en-US" dirty="0"/>
            </a:br>
            <a:r>
              <a:rPr lang="en-US" dirty="0"/>
              <a:t>Inheritance Review</a:t>
            </a:r>
          </a:p>
        </p:txBody>
      </p:sp>
    </p:spTree>
    <p:extLst>
      <p:ext uri="{BB962C8B-B14F-4D97-AF65-F5344CB8AC3E}">
        <p14:creationId xmlns:p14="http://schemas.microsoft.com/office/powerpoint/2010/main" val="28541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1A17-9596-BD4B-91C7-56B5B4A2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2BD6B-DE94-9A4D-B58F-A64C6412A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rush!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Slow is fast and fast is slow</a:t>
            </a:r>
          </a:p>
          <a:p>
            <a:pPr lvl="1"/>
            <a:r>
              <a:rPr lang="en-US" b="1" dirty="0"/>
              <a:t> BREATHE!</a:t>
            </a:r>
            <a:endParaRPr lang="en-US" dirty="0"/>
          </a:p>
          <a:p>
            <a:r>
              <a:rPr lang="en-US" dirty="0"/>
              <a:t>Skim the exam first</a:t>
            </a:r>
          </a:p>
          <a:p>
            <a:pPr lvl="1"/>
            <a:r>
              <a:rPr lang="en-US" dirty="0"/>
              <a:t> It's ok to do questions out of order!</a:t>
            </a:r>
          </a:p>
          <a:p>
            <a:pPr lvl="1"/>
            <a:r>
              <a:rPr lang="en-US" dirty="0"/>
              <a:t> Get the stuff you're good without out of the way</a:t>
            </a:r>
          </a:p>
          <a:p>
            <a:pPr lvl="1"/>
            <a:r>
              <a:rPr lang="en-US" dirty="0"/>
              <a:t> BUT don't spend too much time planning the exam.</a:t>
            </a:r>
          </a:p>
          <a:p>
            <a:r>
              <a:rPr lang="en-US" dirty="0"/>
              <a:t>Read through the question once</a:t>
            </a:r>
          </a:p>
          <a:p>
            <a:pPr lvl="1"/>
            <a:r>
              <a:rPr lang="en-US" dirty="0"/>
              <a:t> What's it asking you to do at a high level?</a:t>
            </a:r>
          </a:p>
          <a:p>
            <a:pPr lvl="1"/>
            <a:r>
              <a:rPr lang="en-US" dirty="0"/>
              <a:t> What do the </a:t>
            </a:r>
            <a:r>
              <a:rPr lang="en-US" dirty="0" err="1"/>
              <a:t>doctests</a:t>
            </a:r>
            <a:r>
              <a:rPr lang="en-US" dirty="0"/>
              <a:t> suggest?</a:t>
            </a:r>
          </a:p>
          <a:p>
            <a:pPr lvl="1"/>
            <a:r>
              <a:rPr lang="en-US" dirty="0"/>
              <a:t> What techniques should you be using?</a:t>
            </a:r>
          </a:p>
          <a:p>
            <a:r>
              <a:rPr lang="en-US" dirty="0"/>
              <a:t> </a:t>
            </a:r>
            <a:r>
              <a:rPr lang="en-US" b="1" dirty="0"/>
              <a:t>Use the scratch space!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54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68A0-617A-6D7E-8BC2-0AE60E18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ECB1A-6EC4-EDB9-5385-600E0AFA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Everything Through OOP w/ </a:t>
            </a:r>
            <a:r>
              <a:rPr lang="en-US" dirty="0" err="1"/>
              <a:t>Inheritence</a:t>
            </a:r>
            <a:endParaRPr lang="en-US" dirty="0"/>
          </a:p>
          <a:p>
            <a:r>
              <a:rPr lang="en-US" dirty="0"/>
              <a:t> Functions</a:t>
            </a:r>
          </a:p>
          <a:p>
            <a:r>
              <a:rPr lang="en-US" dirty="0"/>
              <a:t> Higher Order Functions</a:t>
            </a:r>
          </a:p>
          <a:p>
            <a:pPr lvl="1"/>
            <a:r>
              <a:rPr lang="en-US" dirty="0"/>
              <a:t> Functions as arguments</a:t>
            </a:r>
          </a:p>
          <a:p>
            <a:pPr lvl="1"/>
            <a:r>
              <a:rPr lang="en-US" dirty="0"/>
              <a:t> Functions as return values</a:t>
            </a:r>
          </a:p>
          <a:p>
            <a:r>
              <a:rPr lang="en-US" dirty="0"/>
              <a:t> Environment Diagrams</a:t>
            </a:r>
          </a:p>
          <a:p>
            <a:r>
              <a:rPr lang="en-US" dirty="0"/>
              <a:t> Lists, Dictionaries</a:t>
            </a:r>
          </a:p>
          <a:p>
            <a:r>
              <a:rPr lang="en-US" dirty="0"/>
              <a:t> List Comprehensions, Dictionary Comprehensions</a:t>
            </a:r>
          </a:p>
          <a:p>
            <a:r>
              <a:rPr lang="en-US" dirty="0"/>
              <a:t> Abstract Data Types</a:t>
            </a:r>
          </a:p>
          <a:p>
            <a:r>
              <a:rPr lang="en-US" dirty="0"/>
              <a:t> Recursion</a:t>
            </a:r>
          </a:p>
          <a:p>
            <a:r>
              <a:rPr lang="en-US" dirty="0"/>
              <a:t> Object-Oriented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A9E29-AC7E-4818-1647-5D4A8F867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2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EFA15B-19FE-2AFE-EF65-6312ECB50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Recursion Review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2D8059B-FBBB-C3CC-BE2C-DAA30ADED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81631-EF11-CA29-AECF-9CDE395F13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843838" y="6356350"/>
            <a:ext cx="4348162" cy="365125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37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3823-DABC-634F-A56C-D9978D47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Recursive Process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E8EB-31E1-9D46-BFD5-92B915180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1910" lvl="0" indent="0">
              <a:lnSpc>
                <a:spcPct val="100000"/>
              </a:lnSpc>
              <a:spcBef>
                <a:spcPts val="840"/>
              </a:spcBef>
              <a:buClr>
                <a:schemeClr val="tx2"/>
              </a:buClr>
              <a:buSzPct val="95000"/>
              <a:buNone/>
              <a:defRPr/>
            </a:pPr>
            <a:r>
              <a:rPr lang="en-US" sz="3600" kern="1200" dirty="0">
                <a:latin typeface="FreightSans Pro Book" panose="02000606030000020004" pitchFamily="2" charset="0"/>
                <a:cs typeface="ＭＳ Ｐゴシック" charset="-128"/>
              </a:rPr>
              <a:t>Recursive solutions involve two major parts: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kern="1200" dirty="0">
                <a:solidFill>
                  <a:schemeClr val="accent2">
                    <a:lumMod val="75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Base case(s)</a:t>
            </a:r>
            <a:r>
              <a:rPr lang="en-US" sz="3200" kern="1200" dirty="0">
                <a:latin typeface="FreightSans Pro Book" panose="02000606030000020004" pitchFamily="2" charset="0"/>
                <a:ea typeface="ＭＳ Ｐゴシック" charset="0"/>
              </a:rPr>
              <a:t>, the problem is simple enough to be solved directly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kern="1200" dirty="0">
                <a:solidFill>
                  <a:schemeClr val="accent2">
                    <a:lumMod val="75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Recursive case(s)</a:t>
            </a:r>
            <a:r>
              <a:rPr lang="en-US" sz="3200" kern="1200" dirty="0">
                <a:latin typeface="FreightSans Pro Book" panose="02000606030000020004" pitchFamily="2" charset="0"/>
                <a:ea typeface="ＭＳ Ｐゴシック" charset="0"/>
              </a:rPr>
              <a:t>. A recursive case has three components:</a:t>
            </a: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Divide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FreightSans Pro Book" panose="02000606030000020004" pitchFamily="2" charset="0"/>
                <a:ea typeface="ＭＳ Ｐゴシック" charset="0"/>
              </a:rPr>
              <a:t>the problem into one or more simpler or smaller parts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FreightSans Pro Book" panose="02000606030000020004" pitchFamily="2" charset="0"/>
              <a:ea typeface="ＭＳ Ｐゴシック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Invoke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FreightSans Pro Book" panose="02000606030000020004" pitchFamily="2" charset="0"/>
                <a:ea typeface="ＭＳ Ｐゴシック" charset="0"/>
              </a:rPr>
              <a:t>the function (recursively) on each part, and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FreightSans Pro Book" panose="02000606030000020004" pitchFamily="2" charset="0"/>
              <a:ea typeface="ＭＳ Ｐゴシック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Combine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FreightSans Pro Book" panose="02000606030000020004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FreightSans Pro Book" panose="02000606030000020004" pitchFamily="2" charset="0"/>
                <a:ea typeface="ＭＳ Ｐゴシック" charset="0"/>
              </a:rPr>
              <a:t>the solutions of the parts into a solution for the problem.</a:t>
            </a:r>
          </a:p>
          <a:p>
            <a:endParaRPr lang="en-US" sz="3200" dirty="0">
              <a:latin typeface="FreightSans Pro Book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41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6423-F51B-B977-F09C-B0505359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Key concepts – by example</a:t>
            </a:r>
          </a:p>
        </p:txBody>
      </p:sp>
      <p:sp>
        <p:nvSpPr>
          <p:cNvPr id="200" name="Google Shape;200;p21"/>
          <p:cNvSpPr/>
          <p:nvPr/>
        </p:nvSpPr>
        <p:spPr>
          <a:xfrm>
            <a:off x="2057400" y="2209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</a:t>
            </a:r>
            <a:endParaRPr dirty="0">
              <a:latin typeface="FreightSans Pro Light" panose="02000606030000020004" pitchFamily="2" charset="0"/>
            </a:endParaRPr>
          </a:p>
        </p:txBody>
      </p:sp>
      <p:grpSp>
        <p:nvGrpSpPr>
          <p:cNvPr id="201" name="Google Shape;201;p21"/>
          <p:cNvGrpSpPr/>
          <p:nvPr/>
        </p:nvGrpSpPr>
        <p:grpSpPr>
          <a:xfrm>
            <a:off x="2286000" y="1143000"/>
            <a:ext cx="3200400" cy="53340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1. Test for simple “base” case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6433931" y="1143000"/>
            <a:ext cx="3657600" cy="53340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2. Solution in simple “base” case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3048000" y="4749612"/>
            <a:ext cx="3352800" cy="9144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3. Assume </a:t>
              </a:r>
              <a:r>
                <a:rPr lang="en-US" sz="1800" dirty="0" err="1">
                  <a:solidFill>
                    <a:schemeClr val="dk1"/>
                  </a:solidFill>
                  <a:latin typeface="FreightSans Pro Light" panose="02000606030000020004" pitchFamily="2" charset="0"/>
                </a:rPr>
                <a:t>recusive</a:t>
              </a:r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 solution to simpler problem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6821129" y="4893795"/>
            <a:ext cx="3740854" cy="1308222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1562"/>
                <a:gd name="adj2" fmla="val -1084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594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4. ”Combine” the simpler part of the solution, with the recursive case</a:t>
              </a: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402EA8-5303-B9C8-879D-98BE0ECF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With Lists</a:t>
            </a:r>
          </a:p>
        </p:txBody>
      </p:sp>
      <p:sp>
        <p:nvSpPr>
          <p:cNvPr id="351" name="Google Shape;351;p35"/>
          <p:cNvSpPr txBox="1">
            <a:spLocks noGrp="1"/>
          </p:cNvSpPr>
          <p:nvPr>
            <p:ph idx="1"/>
          </p:nvPr>
        </p:nvSpPr>
        <p:spPr>
          <a:xfrm>
            <a:off x="489440" y="882168"/>
            <a:ext cx="8763000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Goal: Find the smallest item in a list, recursively.</a:t>
            </a:r>
          </a:p>
          <a:p>
            <a:r>
              <a:rPr lang="en-US" dirty="0"/>
              <a:t>Consider: How do we break this task into smaller parts? What is the "smallest list"?</a:t>
            </a:r>
          </a:p>
          <a:p>
            <a:pPr lvl="1"/>
            <a:r>
              <a:rPr lang="en-US" dirty="0"/>
              <a:t>We care about the size of the list itself, not the values.</a:t>
            </a:r>
          </a:p>
        </p:txBody>
      </p:sp>
      <p:sp>
        <p:nvSpPr>
          <p:cNvPr id="355" name="Google Shape;355;p35"/>
          <p:cNvSpPr/>
          <p:nvPr/>
        </p:nvSpPr>
        <p:spPr>
          <a:xfrm>
            <a:off x="1752600" y="2478161"/>
            <a:ext cx="86106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first(s):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the first element in a sequence."""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s[0]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rest(s):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all elements in a sequence after the first"""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s[1:]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sz="1800" b="1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b="1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'''Return minimum value in a sequence.'''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</a:t>
            </a:r>
            <a:r>
              <a:rPr lang="en-US" sz="1800" b="1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 == 1: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first(s)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min(first(s), </a:t>
            </a:r>
            <a:r>
              <a:rPr lang="en-US" sz="1800" b="1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(rest(s)))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2819400" y="4979508"/>
            <a:ext cx="33528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>
                <a:solidFill>
                  <a:schemeClr val="dk1"/>
                </a:solidFill>
                <a:latin typeface="FreightSans Pro Book" panose="02000606030000020004" pitchFamily="2" charset="0"/>
              </a:rPr>
              <a:t>Base Case</a:t>
            </a:r>
            <a:endParaRPr>
              <a:latin typeface="FreightSans Pro Book" panose="02000606030000020004" pitchFamily="2" charset="0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2895600" y="5817708"/>
            <a:ext cx="54102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>
                <a:solidFill>
                  <a:schemeClr val="dk1"/>
                </a:solidFill>
                <a:latin typeface="FreightSans Pro Book" panose="02000606030000020004" pitchFamily="2" charset="0"/>
              </a:rPr>
              <a:t>Recursive Case</a:t>
            </a:r>
            <a:endParaRPr>
              <a:latin typeface="FreightSans Pro Book" panose="0200060603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A5206-5248-EC47-9177-08EF75820AFF}"/>
              </a:ext>
            </a:extLst>
          </p:cNvPr>
          <p:cNvSpPr txBox="1"/>
          <p:nvPr/>
        </p:nvSpPr>
        <p:spPr>
          <a:xfrm>
            <a:off x="10522226" y="604299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6DF65-B82E-CF2C-F47F-0E35790AAB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from 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BAC8EF-8747-17DB-EC4A-6A64ABC45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0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23B1-E4EB-E4AC-5A75-A161213FC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D37CB-E835-AC88-946B-EE2E0029A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super() is a method which refers to the </a:t>
            </a:r>
            <a:r>
              <a:rPr lang="en-US" i="1" dirty="0"/>
              <a:t>parent class</a:t>
            </a:r>
            <a:r>
              <a:rPr lang="en-US" dirty="0"/>
              <a:t> of an object.</a:t>
            </a:r>
          </a:p>
          <a:p>
            <a:pPr lvl="1"/>
            <a:r>
              <a:rPr lang="en-US" dirty="0"/>
              <a:t> It returns a special kind of instance of an object. </a:t>
            </a:r>
          </a:p>
          <a:p>
            <a:pPr lvl="1"/>
            <a:r>
              <a:rPr lang="en-US" dirty="0"/>
              <a:t>We can use super() or the class name of the parent class</a:t>
            </a:r>
          </a:p>
          <a:p>
            <a:r>
              <a:rPr lang="en-US" dirty="0"/>
              <a:t>Private Attributes and Methods: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self.x</a:t>
            </a:r>
            <a:r>
              <a:rPr lang="en-US" dirty="0"/>
              <a:t> is "public"</a:t>
            </a:r>
          </a:p>
          <a:p>
            <a:pPr lvl="1"/>
            <a:r>
              <a:rPr lang="en-US" dirty="0" err="1"/>
              <a:t>self._x</a:t>
            </a:r>
            <a:r>
              <a:rPr lang="en-US" dirty="0"/>
              <a:t> is a </a:t>
            </a:r>
            <a:r>
              <a:rPr lang="en-US" i="1" dirty="0"/>
              <a:t>convention </a:t>
            </a:r>
            <a:r>
              <a:rPr lang="en-US" dirty="0"/>
              <a:t>which means "you shouldn't use this"</a:t>
            </a:r>
          </a:p>
          <a:p>
            <a:pPr lvl="1"/>
            <a:r>
              <a:rPr lang="en-US" dirty="0" err="1"/>
              <a:t>self.__x</a:t>
            </a:r>
            <a:r>
              <a:rPr lang="en-US" dirty="0"/>
              <a:t> is </a:t>
            </a:r>
            <a:r>
              <a:rPr lang="en-US" i="1" dirty="0"/>
              <a:t>private. </a:t>
            </a:r>
            <a:r>
              <a:rPr lang="en-US" dirty="0"/>
              <a:t>Python prevents other classes from accessing that attribute.</a:t>
            </a:r>
          </a:p>
          <a:p>
            <a:r>
              <a:rPr lang="en-US" dirty="0"/>
              <a:t>Method calls: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object.method</a:t>
            </a:r>
            <a:r>
              <a:rPr lang="en-US" dirty="0"/>
              <a:t>(arguments) is the same as </a:t>
            </a:r>
            <a:r>
              <a:rPr lang="en-US" dirty="0" err="1"/>
              <a:t>Class.method</a:t>
            </a:r>
            <a:r>
              <a:rPr lang="en-US" dirty="0"/>
              <a:t>(object, arguments)</a:t>
            </a:r>
          </a:p>
          <a:p>
            <a:pPr lvl="1"/>
            <a:r>
              <a:rPr lang="en-US" dirty="0"/>
              <a:t>cs88.deposit(5o) vs </a:t>
            </a:r>
            <a:r>
              <a:rPr lang="en-US" dirty="0" err="1"/>
              <a:t>Account.deposit</a:t>
            </a:r>
            <a:r>
              <a:rPr lang="en-US" dirty="0"/>
              <a:t>(cs88, 50)</a:t>
            </a:r>
          </a:p>
        </p:txBody>
      </p:sp>
    </p:spTree>
    <p:extLst>
      <p:ext uri="{BB962C8B-B14F-4D97-AF65-F5344CB8AC3E}">
        <p14:creationId xmlns:p14="http://schemas.microsoft.com/office/powerpoint/2010/main" val="14576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E24E-8A1F-D257-DF07-792E65EB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D540-D6A1-5EBA-F61B-7D72802B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Constructors / Selectors / Operators</a:t>
            </a:r>
          </a:p>
          <a:p>
            <a:pPr lvl="1"/>
            <a:r>
              <a:rPr lang="en-US" dirty="0"/>
              <a:t> help us think about the actions to represent an object.</a:t>
            </a:r>
          </a:p>
          <a:p>
            <a:r>
              <a:rPr lang="en-US" dirty="0"/>
              <a:t>Abstraction Barrier:</a:t>
            </a:r>
          </a:p>
          <a:p>
            <a:pPr lvl="1"/>
            <a:r>
              <a:rPr lang="en-US" dirty="0"/>
              <a:t> Means that a function does not rely </a:t>
            </a:r>
            <a:r>
              <a:rPr lang="en-US" i="1" dirty="0"/>
              <a:t>directly</a:t>
            </a:r>
            <a:r>
              <a:rPr lang="en-US" dirty="0"/>
              <a:t> on a particular implementation</a:t>
            </a:r>
          </a:p>
          <a:p>
            <a:r>
              <a:rPr lang="en-US" dirty="0"/>
              <a:t>Should a function return data?</a:t>
            </a:r>
          </a:p>
          <a:p>
            <a:pPr lvl="1"/>
            <a:r>
              <a:rPr lang="en-US" dirty="0"/>
              <a:t> Usually yes! It depends on the goals!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78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B6DF65-B82E-CF2C-F47F-0E35790AAB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Practice Questions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BAC8EF-8747-17DB-EC4A-6A64ABC45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0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656B-C2CE-6541-B503-0DDD5B82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E291-2C1C-FF45-8F1A-ACF9950DC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Inheritance allows classes to reuse methods and attributes from a parent class.</a:t>
            </a:r>
          </a:p>
          <a:p>
            <a:r>
              <a:rPr lang="en-US" sz="2400" dirty="0"/>
              <a:t> super() is a new method in Python</a:t>
            </a:r>
          </a:p>
          <a:p>
            <a:r>
              <a:rPr lang="en-US" sz="2400" dirty="0"/>
              <a:t> Subclasses or child classes are distinct from one another</a:t>
            </a:r>
            <a:r>
              <a:rPr lang="en-US" dirty="0"/>
              <a:t> </a:t>
            </a:r>
            <a:r>
              <a:rPr lang="en-US" sz="2400" dirty="0"/>
              <a:t>but share properties of the parent.</a:t>
            </a:r>
          </a:p>
        </p:txBody>
      </p:sp>
    </p:spTree>
    <p:extLst>
      <p:ext uri="{BB962C8B-B14F-4D97-AF65-F5344CB8AC3E}">
        <p14:creationId xmlns:p14="http://schemas.microsoft.com/office/powerpoint/2010/main" val="2058289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38FDC-C77E-CD14-5BCC-00268485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FA79D-8DEB-5749-FBCE-F01C3E74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22 Q7</a:t>
            </a:r>
          </a:p>
          <a:p>
            <a:r>
              <a:rPr lang="en-US" dirty="0"/>
              <a:t>Spring 20 Q5</a:t>
            </a:r>
          </a:p>
        </p:txBody>
      </p:sp>
    </p:spTree>
    <p:extLst>
      <p:ext uri="{BB962C8B-B14F-4D97-AF65-F5344CB8AC3E}">
        <p14:creationId xmlns:p14="http://schemas.microsoft.com/office/powerpoint/2010/main" val="497874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D6F5-BF94-EFD7-6263-9CB0A4D70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SP22</a:t>
            </a:r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FC1FC4FE-E7B1-87ED-7155-8745AD2A7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214" y="60001"/>
            <a:ext cx="9911786" cy="6787103"/>
          </a:xfrm>
        </p:spPr>
      </p:pic>
    </p:spTree>
    <p:extLst>
      <p:ext uri="{BB962C8B-B14F-4D97-AF65-F5344CB8AC3E}">
        <p14:creationId xmlns:p14="http://schemas.microsoft.com/office/powerpoint/2010/main" val="839918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9A1B-89B3-5AC6-68B4-2DD24546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8757153-F7E5-3D2F-8F9B-4C14FD15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623" y="0"/>
            <a:ext cx="9920377" cy="6858000"/>
          </a:xfrm>
        </p:spPr>
      </p:pic>
    </p:spTree>
    <p:extLst>
      <p:ext uri="{BB962C8B-B14F-4D97-AF65-F5344CB8AC3E}">
        <p14:creationId xmlns:p14="http://schemas.microsoft.com/office/powerpoint/2010/main" val="3337011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B9BD-23F7-3546-09B0-646A6768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SP20 #6</a:t>
            </a:r>
          </a:p>
        </p:txBody>
      </p:sp>
      <p:pic>
        <p:nvPicPr>
          <p:cNvPr id="10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CDDA6128-6E8D-C966-2B62-9EC1AAD38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4809" y="87292"/>
            <a:ext cx="8483591" cy="6683415"/>
          </a:xfrm>
        </p:spPr>
      </p:pic>
    </p:spTree>
    <p:extLst>
      <p:ext uri="{BB962C8B-B14F-4D97-AF65-F5344CB8AC3E}">
        <p14:creationId xmlns:p14="http://schemas.microsoft.com/office/powerpoint/2010/main" val="1600643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903F-7AFF-74C0-F4A3-68035580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10A9-9F8E-EF96-1BAF-CE99175AE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6434438D-A105-87C6-29E4-B3376575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900"/>
            <a:ext cx="12192000" cy="45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18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3C65A-3343-67FC-B03E-36AF156F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2019  #6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C76F7-115E-A2DF-5F65-803EC7C27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3CF6B68D-5EF3-F4F5-445F-759A32926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36655" y="987669"/>
            <a:ext cx="107186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432139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AF82-6302-1F34-6280-ED0F1728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1506-43D4-09F0-52A8-A4391A222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3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DF61-C883-A92C-33C3-C3D8AED9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Fa21 8c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1B75A4-8FAF-14CF-1FE8-6DD01E71C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005" y="82826"/>
            <a:ext cx="10393995" cy="6775174"/>
          </a:xfrm>
        </p:spPr>
      </p:pic>
    </p:spTree>
    <p:extLst>
      <p:ext uri="{BB962C8B-B14F-4D97-AF65-F5344CB8AC3E}">
        <p14:creationId xmlns:p14="http://schemas.microsoft.com/office/powerpoint/2010/main" val="3931978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2FA4-CB7F-A558-F3FD-58A3EE14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BEF36-F35B-45CE-988D-F70050ED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78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79A98-9AFA-96A0-0372-EDF2AEBE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SP20 #5</a:t>
            </a:r>
          </a:p>
        </p:txBody>
      </p:sp>
      <p:pic>
        <p:nvPicPr>
          <p:cNvPr id="9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F9FDAC98-9CC2-DA74-83A1-4C4CAE188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4694" y="117676"/>
            <a:ext cx="8863413" cy="6730716"/>
          </a:xfrm>
        </p:spPr>
      </p:pic>
    </p:spTree>
    <p:extLst>
      <p:ext uri="{BB962C8B-B14F-4D97-AF65-F5344CB8AC3E}">
        <p14:creationId xmlns:p14="http://schemas.microsoft.com/office/powerpoint/2010/main" val="315935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09800" y="1066800"/>
            <a:ext cx="8229600" cy="5257800"/>
          </a:xfrm>
        </p:spPr>
        <p:txBody>
          <a:bodyPr/>
          <a:lstStyle/>
          <a:p>
            <a:r>
              <a:rPr lang="en-US" dirty="0"/>
              <a:t>Classes can inherit methods and attributes from parent classes but extend into their own class.</a:t>
            </a:r>
          </a:p>
          <a:p>
            <a:r>
              <a:rPr lang="en-US" dirty="0"/>
              <a:t>“is a” relationship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09800"/>
            <a:ext cx="7010400" cy="37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2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0D58-E0FF-486B-F2FA-B951547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72CA6ACB-AD1E-A386-C216-9F7059485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28600"/>
            <a:ext cx="11658600" cy="6366819"/>
          </a:xfrm>
        </p:spPr>
      </p:pic>
    </p:spTree>
    <p:extLst>
      <p:ext uri="{BB962C8B-B14F-4D97-AF65-F5344CB8AC3E}">
        <p14:creationId xmlns:p14="http://schemas.microsoft.com/office/powerpoint/2010/main" val="388928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620000" cy="5029200"/>
          </a:xfrm>
        </p:spPr>
        <p:txBody>
          <a:bodyPr/>
          <a:lstStyle/>
          <a:p>
            <a:r>
              <a:rPr lang="en-US" dirty="0"/>
              <a:t>Define a class as a specialization of an existing class</a:t>
            </a:r>
          </a:p>
          <a:p>
            <a:r>
              <a:rPr lang="en-US" dirty="0"/>
              <a:t>Inherit its attributes, methods (behaviors)</a:t>
            </a:r>
          </a:p>
          <a:p>
            <a:r>
              <a:rPr lang="en-US" dirty="0"/>
              <a:t>Add additional ones</a:t>
            </a:r>
          </a:p>
          <a:p>
            <a:r>
              <a:rPr lang="en-US" dirty="0"/>
              <a:t>Redefine (specialize) existing ones</a:t>
            </a:r>
          </a:p>
          <a:p>
            <a:pPr lvl="1"/>
            <a:r>
              <a:rPr lang="en-US" dirty="0"/>
              <a:t>Ones in superclass still accessible in its namespace</a:t>
            </a:r>
          </a:p>
        </p:txBody>
      </p:sp>
    </p:spTree>
    <p:extLst>
      <p:ext uri="{BB962C8B-B14F-4D97-AF65-F5344CB8AC3E}">
        <p14:creationId xmlns:p14="http://schemas.microsoft.com/office/powerpoint/2010/main" val="151846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class statement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121920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000" dirty="0" err="1">
                <a:latin typeface="Source Code Pro" panose="020B0509030403020204" pitchFamily="49" charset="0"/>
                <a:cs typeface="Courier New"/>
              </a:rPr>
              <a:t>class</a:t>
            </a:r>
            <a:r>
              <a:rPr lang="de-DE" sz="2000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de-DE" sz="2000" dirty="0" err="1">
                <a:latin typeface="Source Code Pro" panose="020B0509030403020204" pitchFamily="49" charset="0"/>
                <a:cs typeface="Courier New"/>
              </a:rPr>
              <a:t>ClassName</a:t>
            </a:r>
            <a:r>
              <a:rPr lang="de-DE" sz="2000" dirty="0">
                <a:latin typeface="Source Code Pro" panose="020B0509030403020204" pitchFamily="49" charset="0"/>
                <a:cs typeface="Courier New"/>
              </a:rPr>
              <a:t>: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&lt;statement-1&gt;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&lt;</a:t>
            </a:r>
            <a:r>
              <a:rPr lang="de-DE" sz="2000" dirty="0" err="1">
                <a:latin typeface="Source Code Pro" panose="020B0509030403020204" pitchFamily="49" charset="0"/>
                <a:cs typeface="Courier New"/>
              </a:rPr>
              <a:t>statement</a:t>
            </a:r>
            <a:r>
              <a:rPr lang="de-DE" sz="2000" dirty="0">
                <a:latin typeface="Source Code Pro" panose="020B0509030403020204" pitchFamily="49" charset="0"/>
                <a:cs typeface="Courier New"/>
              </a:rPr>
              <a:t>-N&gt;</a:t>
            </a:r>
            <a:endParaRPr lang="en-US" sz="2000" dirty="0">
              <a:latin typeface="Source Code Pro" panose="020B0509030403020204" pitchFamily="49" charset="0"/>
              <a:cs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3886200"/>
            <a:ext cx="6934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>
                <a:latin typeface="Source Code Pro" panose="020B0509030403020204" pitchFamily="49" charset="0"/>
                <a:cs typeface="Courier New"/>
              </a:rPr>
              <a:t>class</a:t>
            </a:r>
            <a:r>
              <a:rPr lang="de-DE" sz="2000" b="1" dirty="0">
                <a:latin typeface="Source Code Pro" panose="020B0509030403020204" pitchFamily="49" charset="0"/>
                <a:cs typeface="Courier New"/>
              </a:rPr>
              <a:t> </a:t>
            </a:r>
            <a:r>
              <a:rPr lang="de-DE" sz="2000" b="1" dirty="0" err="1">
                <a:latin typeface="Source Code Pro" panose="020B0509030403020204" pitchFamily="49" charset="0"/>
                <a:cs typeface="Courier New"/>
              </a:rPr>
              <a:t>ClassName</a:t>
            </a:r>
            <a:r>
              <a:rPr lang="de-DE" sz="2000" b="1" dirty="0">
                <a:latin typeface="Source Code Pro" panose="020B0509030403020204" pitchFamily="49" charset="0"/>
                <a:cs typeface="Courier New"/>
              </a:rPr>
              <a:t> ( </a:t>
            </a:r>
            <a:r>
              <a:rPr lang="de-DE" sz="2000" b="1" dirty="0" err="1">
                <a:latin typeface="Source Code Pro" panose="020B0509030403020204" pitchFamily="49" charset="0"/>
                <a:cs typeface="Courier New"/>
              </a:rPr>
              <a:t>inherits</a:t>
            </a:r>
            <a:r>
              <a:rPr lang="de-DE" sz="2000" b="1" dirty="0">
                <a:latin typeface="Source Code Pro" panose="020B0509030403020204" pitchFamily="49" charset="0"/>
                <a:cs typeface="Courier New"/>
              </a:rPr>
              <a:t> / </a:t>
            </a:r>
            <a:r>
              <a:rPr lang="de-DE" sz="2000" b="1" dirty="0" err="1">
                <a:latin typeface="Source Code Pro" panose="020B0509030403020204" pitchFamily="49" charset="0"/>
                <a:cs typeface="Courier New"/>
              </a:rPr>
              <a:t>parent-class</a:t>
            </a:r>
            <a:r>
              <a:rPr lang="de-DE" sz="2000" b="1" dirty="0">
                <a:latin typeface="Source Code Pro" panose="020B0509030403020204" pitchFamily="49" charset="0"/>
                <a:cs typeface="Courier New"/>
              </a:rPr>
              <a:t> ):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&lt;statement-1&gt;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.</a:t>
            </a:r>
          </a:p>
          <a:p>
            <a:r>
              <a:rPr lang="de-DE" sz="2000" dirty="0">
                <a:latin typeface="Source Code Pro" panose="020B0509030403020204" pitchFamily="49" charset="0"/>
                <a:cs typeface="Courier New"/>
              </a:rPr>
              <a:t>    &lt;</a:t>
            </a:r>
            <a:r>
              <a:rPr lang="de-DE" sz="2000" dirty="0" err="1">
                <a:latin typeface="Source Code Pro" panose="020B0509030403020204" pitchFamily="49" charset="0"/>
                <a:cs typeface="Courier New"/>
              </a:rPr>
              <a:t>statement</a:t>
            </a:r>
            <a:r>
              <a:rPr lang="de-DE" sz="2000" dirty="0">
                <a:latin typeface="Source Code Pro" panose="020B0509030403020204" pitchFamily="49" charset="0"/>
                <a:cs typeface="Courier New"/>
              </a:rPr>
              <a:t>-N&gt;</a:t>
            </a:r>
            <a:endParaRPr lang="en-US" sz="2000" dirty="0">
              <a:latin typeface="Source Code Pro" panose="020B0509030403020204" pitchFamily="49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99492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2200" y="1371601"/>
            <a:ext cx="8839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class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BaseAccount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def __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__(self, name,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# Initialize the instance attributes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self._name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name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self._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acct_no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Account._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account_number_seed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Account._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account_number_seed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+= 1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self._balance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endParaRPr lang="en-US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class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CheckingAccount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</a:t>
            </a:r>
            <a:r>
              <a:rPr lang="en-US" b="1" dirty="0" err="1">
                <a:latin typeface="Source Code Pro" panose="020B0509030403020204" pitchFamily="49" charset="0"/>
                <a:cs typeface="Courier New"/>
              </a:rPr>
              <a:t>BaseAccount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):</a:t>
            </a:r>
            <a:br>
              <a:rPr lang="en-US" dirty="0">
                <a:latin typeface="Source Code Pro" panose="020B0509030403020204" pitchFamily="49" charset="0"/>
                <a:cs typeface="Courier New"/>
              </a:rPr>
            </a:br>
            <a:r>
              <a:rPr lang="en-US" dirty="0">
                <a:latin typeface="Source Code Pro" panose="020B0509030403020204" pitchFamily="49" charset="0"/>
                <a:cs typeface="Courier New"/>
              </a:rPr>
              <a:t>    def __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__(self, name,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# Use superclass initializer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b="1" dirty="0" err="1">
                <a:latin typeface="Source Code Pro" panose="020B0509030403020204" pitchFamily="49" charset="0"/>
                <a:cs typeface="Courier New"/>
              </a:rPr>
              <a:t>BaseAccount</a:t>
            </a:r>
            <a:r>
              <a:rPr lang="en-US" b="1" dirty="0">
                <a:latin typeface="Source Code Pro" panose="020B0509030403020204" pitchFamily="49" charset="0"/>
                <a:cs typeface="Courier New"/>
              </a:rPr>
              <a:t>.__</a:t>
            </a:r>
            <a:r>
              <a:rPr lang="en-US" b="1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b="1" dirty="0"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(self, name,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# Alternatively: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b="1" dirty="0">
                <a:latin typeface="Source Code Pro" panose="020B0509030403020204" pitchFamily="49" charset="0"/>
                <a:cs typeface="Courier New"/>
              </a:rPr>
              <a:t># super().__</a:t>
            </a:r>
            <a:r>
              <a:rPr lang="en-US" b="1" dirty="0" err="1">
                <a:latin typeface="Source Code Pro" panose="020B0509030403020204" pitchFamily="49" charset="0"/>
                <a:cs typeface="Courier New"/>
              </a:rPr>
              <a:t>init</a:t>
            </a:r>
            <a:r>
              <a:rPr lang="en-US" b="1" dirty="0">
                <a:latin typeface="Source Code Pro" panose="020B0509030403020204" pitchFamily="49" charset="0"/>
                <a:cs typeface="Courier New"/>
              </a:rPr>
              <a:t>__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(name,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initial_deposit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)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# Additional initialization</a:t>
            </a:r>
          </a:p>
          <a:p>
            <a:r>
              <a:rPr lang="en-US" dirty="0">
                <a:latin typeface="Source Code Pro" panose="020B0509030403020204" pitchFamily="49" charset="0"/>
                <a:cs typeface="Courier New"/>
              </a:rPr>
              <a:t>        </a:t>
            </a:r>
            <a:r>
              <a:rPr lang="en-US" dirty="0" err="1">
                <a:latin typeface="Source Code Pro" panose="020B0509030403020204" pitchFamily="49" charset="0"/>
                <a:cs typeface="Courier New"/>
              </a:rPr>
              <a:t>self._type</a:t>
            </a:r>
            <a:r>
              <a:rPr lang="en-US" dirty="0">
                <a:latin typeface="Source Code Pro" panose="020B0509030403020204" pitchFamily="49" charset="0"/>
                <a:cs typeface="Courier New"/>
              </a:rPr>
              <a:t> = "Checking"</a:t>
            </a:r>
          </a:p>
        </p:txBody>
      </p:sp>
    </p:spTree>
    <p:extLst>
      <p:ext uri="{BB962C8B-B14F-4D97-AF65-F5344CB8AC3E}">
        <p14:creationId xmlns:p14="http://schemas.microsoft.com/office/powerpoint/2010/main" val="238029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AB13-BC57-644D-9D09-AAE5F38B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Parent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89854-9455-9742-B79E-D5E79FFA4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super()</a:t>
            </a:r>
            <a:r>
              <a:rPr lang="en-US" sz="2800" dirty="0"/>
              <a:t> gives us access to methods in the parent or "superclass"</a:t>
            </a:r>
          </a:p>
          <a:p>
            <a:pPr lvl="1"/>
            <a:r>
              <a:rPr lang="en-US" sz="2800" dirty="0"/>
              <a:t> Can be called anywhere in our class</a:t>
            </a:r>
          </a:p>
          <a:p>
            <a:pPr lvl="1"/>
            <a:r>
              <a:rPr lang="en-US" sz="2800" dirty="0"/>
              <a:t> Handles passing 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self</a:t>
            </a:r>
            <a:r>
              <a:rPr lang="en-US" sz="2800" dirty="0"/>
              <a:t> to the method</a:t>
            </a:r>
          </a:p>
          <a:p>
            <a:pPr lvl="1"/>
            <a:r>
              <a:rPr lang="en-US" sz="2800" dirty="0"/>
              <a:t> Handles looking up an attribute on a </a:t>
            </a:r>
            <a:r>
              <a:rPr lang="en-US" sz="2800"/>
              <a:t>parent class, too.</a:t>
            </a:r>
            <a:endParaRPr lang="en-US" sz="2800" dirty="0"/>
          </a:p>
          <a:p>
            <a:r>
              <a:rPr lang="en-US" sz="2800" dirty="0"/>
              <a:t> We can directly call </a:t>
            </a:r>
            <a:r>
              <a:rPr lang="en-US" sz="28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ParentClass.method</a:t>
            </a:r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(self, …)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800" dirty="0">
                <a:latin typeface="FreightSans Pro Book" panose="02000606030000020004" pitchFamily="2" charset="0"/>
                <a:ea typeface="Source Code Pro" panose="020B0509030403020204" pitchFamily="49" charset="0"/>
              </a:rPr>
              <a:t>This is not quite as flexible if our class structure changes.</a:t>
            </a:r>
          </a:p>
          <a:p>
            <a:pPr lvl="1"/>
            <a:endParaRPr lang="en-US" sz="2800" dirty="0"/>
          </a:p>
          <a:p>
            <a:r>
              <a:rPr lang="en-US" sz="2800" dirty="0">
                <a:latin typeface="FreightSans Pro Medium" panose="02000606030000020004" pitchFamily="2" charset="0"/>
              </a:rPr>
              <a:t> In general, prefer using super()!</a:t>
            </a:r>
          </a:p>
          <a:p>
            <a:r>
              <a:rPr lang="en-US" sz="2800" dirty="0">
                <a:latin typeface="FreightSans Pro Medium" panose="02000606030000020004" pitchFamily="2" charset="0"/>
              </a:rPr>
              <a:t> Outside of C88C, things can get complex…</a:t>
            </a:r>
          </a:p>
          <a:p>
            <a:pPr lvl="1"/>
            <a:r>
              <a:rPr lang="en-US" sz="2800" dirty="0">
                <a:latin typeface="FreightSans Pro Medium" panose="02000606030000020004" pitchFamily="2" charset="0"/>
              </a:rPr>
              <a:t> </a:t>
            </a:r>
            <a:r>
              <a:rPr lang="en-US" sz="2800" dirty="0">
                <a:latin typeface="FreightSans Pro Medium" panose="02000606030000020004" pitchFamily="2" charset="0"/>
                <a:hlinkClick r:id="rId2"/>
              </a:rPr>
              <a:t>https://docs.python.org/3/library/functions.html#super</a:t>
            </a:r>
            <a:r>
              <a:rPr lang="en-US" sz="2800" dirty="0">
                <a:latin typeface="FreightSans Pro Medium" panose="0200060603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72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BAE0-26AE-8B7D-D3C1-23856015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super() and Multiple Parent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513E-A22F-E47D-F25F-4A0FE5B06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 general, </a:t>
            </a:r>
            <a:r>
              <a:rPr lang="en-US" dirty="0">
                <a:latin typeface="Source Code Pro" panose="020B0509030403020204" pitchFamily="49" charset="77"/>
              </a:rPr>
              <a:t>super() 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is "smart"</a:t>
            </a:r>
          </a:p>
          <a:p>
            <a:pPr lvl="1"/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It tries to find the most correct parent class</a:t>
            </a:r>
          </a:p>
          <a:p>
            <a:pPr lvl="1"/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Super will search through classes with multiple parent classes, or a long hierarchy of classes</a:t>
            </a:r>
          </a:p>
          <a:p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ParentClass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is less flexible, but very specific.</a:t>
            </a:r>
          </a:p>
          <a:p>
            <a:pPr lvl="1"/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Use it if you know you </a:t>
            </a:r>
            <a:r>
              <a:rPr lang="en-US" i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always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want the same class to be used.</a:t>
            </a:r>
            <a:endParaRPr lang="en-US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5977945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1_cs162-fa14</Template>
  <TotalTime>775</TotalTime>
  <Words>1766</Words>
  <Application>Microsoft Macintosh PowerPoint</Application>
  <PresentationFormat>Widescreen</PresentationFormat>
  <Paragraphs>243</Paragraphs>
  <Slides>40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ＭＳ Ｐゴシック</vt:lpstr>
      <vt:lpstr>Times New Roman</vt:lpstr>
      <vt:lpstr>Arial</vt:lpstr>
      <vt:lpstr>FreightSans Pro Medium</vt:lpstr>
      <vt:lpstr>FreightMicro Pro Book</vt:lpstr>
      <vt:lpstr>Wingdings 2</vt:lpstr>
      <vt:lpstr>American Typewriter Condensed</vt:lpstr>
      <vt:lpstr>Open Sans Light</vt:lpstr>
      <vt:lpstr>FreightSans Pro Book</vt:lpstr>
      <vt:lpstr>Source Code Pro</vt:lpstr>
      <vt:lpstr>Wingdings</vt:lpstr>
      <vt:lpstr>Source Code Pro Medium</vt:lpstr>
      <vt:lpstr>Open Sans ExtraBold</vt:lpstr>
      <vt:lpstr>FreightSans Pro Light</vt:lpstr>
      <vt:lpstr>3_Main C88C</vt:lpstr>
      <vt:lpstr>OOP Part 3 Midterm Review</vt:lpstr>
      <vt:lpstr>Object-Oriented Programming: Inheritance Review</vt:lpstr>
      <vt:lpstr>Learning Objectives</vt:lpstr>
      <vt:lpstr>Class Inheritance</vt:lpstr>
      <vt:lpstr>Inheritance</vt:lpstr>
      <vt:lpstr>Python class statement</vt:lpstr>
      <vt:lpstr>Example</vt:lpstr>
      <vt:lpstr>Accessing the Parent Class</vt:lpstr>
      <vt:lpstr>super() and Multiple Parent Classes</vt:lpstr>
      <vt:lpstr>When Should You Use Inheritance?</vt:lpstr>
      <vt:lpstr>Inheritance &amp; Class Attributes - Warning</vt:lpstr>
      <vt:lpstr>Object-Oriented Programming: "Magic" Methods</vt:lpstr>
      <vt:lpstr>Learning Objectives</vt:lpstr>
      <vt:lpstr>Special Initialization Method</vt:lpstr>
      <vt:lpstr>More special methods</vt:lpstr>
      <vt:lpstr>More Magic Methods</vt:lpstr>
      <vt:lpstr>Midterm Review</vt:lpstr>
      <vt:lpstr>Announcements &amp; Policies</vt:lpstr>
      <vt:lpstr>PowerPoint Presentation</vt:lpstr>
      <vt:lpstr>My Advice</vt:lpstr>
      <vt:lpstr>Midterm Topics</vt:lpstr>
      <vt:lpstr>Recursion Review</vt:lpstr>
      <vt:lpstr>The Recursive Process </vt:lpstr>
      <vt:lpstr>Recursion Key concepts – by example</vt:lpstr>
      <vt:lpstr>Recursion With Lists</vt:lpstr>
      <vt:lpstr>Questions from Ed</vt:lpstr>
      <vt:lpstr>OOP Questions</vt:lpstr>
      <vt:lpstr>ADTs</vt:lpstr>
      <vt:lpstr>Some Practice Questions</vt:lpstr>
      <vt:lpstr>Exam Practice</vt:lpstr>
      <vt:lpstr>SP22</vt:lpstr>
      <vt:lpstr>PowerPoint Presentation</vt:lpstr>
      <vt:lpstr>SP20 #6</vt:lpstr>
      <vt:lpstr>PowerPoint Presentation</vt:lpstr>
      <vt:lpstr>Fall 2019  #6</vt:lpstr>
      <vt:lpstr>PowerPoint Presentation</vt:lpstr>
      <vt:lpstr>Fa21 8c</vt:lpstr>
      <vt:lpstr>PowerPoint Presentation</vt:lpstr>
      <vt:lpstr>SP20 #5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Ball</dc:creator>
  <cp:lastModifiedBy>Michael Ball</cp:lastModifiedBy>
  <cp:revision>21</cp:revision>
  <cp:lastPrinted>2022-10-18T20:00:39Z</cp:lastPrinted>
  <dcterms:created xsi:type="dcterms:W3CDTF">2020-10-05T18:34:44Z</dcterms:created>
  <dcterms:modified xsi:type="dcterms:W3CDTF">2024-03-13T22:22:00Z</dcterms:modified>
</cp:coreProperties>
</file>